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6" r:id="rId2"/>
    <p:sldId id="318" r:id="rId3"/>
    <p:sldId id="317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20" r:id="rId12"/>
    <p:sldId id="392" r:id="rId13"/>
    <p:sldId id="388" r:id="rId14"/>
    <p:sldId id="389" r:id="rId15"/>
    <p:sldId id="390" r:id="rId16"/>
    <p:sldId id="391" r:id="rId17"/>
    <p:sldId id="394" r:id="rId18"/>
    <p:sldId id="321" r:id="rId19"/>
    <p:sldId id="322" r:id="rId20"/>
    <p:sldId id="323" r:id="rId21"/>
    <p:sldId id="333" r:id="rId22"/>
    <p:sldId id="337" r:id="rId23"/>
    <p:sldId id="342" r:id="rId24"/>
    <p:sldId id="334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110F24-AA78-45D1-85A4-4FC1EEE9D8DE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524B4B-4B1A-44C1-AE45-4AB3301A9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5DABAA-457B-41BE-BE1B-FAEDC17F9E80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843B17-5E28-4C39-8773-FB1FDCA68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59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43B17-5E28-4C39-8773-FB1FDCA689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884-FDCE-49EF-9A43-B406CC45892C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193A-0DE5-4B46-8377-D414DDE15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spc="0" dirty="0" smtClean="0">
                <a:solidFill>
                  <a:schemeClr val="bg1"/>
                </a:solidFill>
                <a:effectLst/>
                <a:latin typeface="Mistral" pitchFamily="66" charset="0"/>
              </a:rPr>
              <a:t>McQuire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1470025"/>
          </a:xfrm>
        </p:spPr>
        <p:txBody>
          <a:bodyPr/>
          <a:lstStyle/>
          <a:p>
            <a:r>
              <a:rPr lang="en-US" dirty="0" smtClean="0"/>
              <a:t>McQuire Rens Global Consulting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752600" y="533400"/>
          <a:ext cx="5638800" cy="5394060"/>
        </p:xfrm>
        <a:graphic>
          <a:graphicData uri="http://schemas.openxmlformats.org/presentationml/2006/ole">
            <p:oleObj spid="_x0000_s31745" name="Visio" r:id="rId3" imgW="5271945" imgH="524939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Research within the company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Employee Opinion Survey (Online as well as Manually)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Interdepartmental Trust/Perception Survey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Customer Perception Survey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Mystery Customer Survey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4" name="Picture 2" descr="http://cliparts.co/cliparts/rTj/8ap/rTj8ap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733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52210"/>
            <a:ext cx="9144001" cy="37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52599"/>
            <a:ext cx="9144001" cy="29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22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71600"/>
            <a:ext cx="9144001" cy="369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20749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Employee Opinion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Online Employee Opinion Survey can be customized in order to suit the local language of other countries.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Upgrading and modernizing the organization charts</a:t>
            </a:r>
          </a:p>
          <a:p>
            <a:pPr lvl="0"/>
            <a:r>
              <a:rPr lang="en-US" dirty="0" smtClean="0"/>
              <a:t>Employee profiling</a:t>
            </a:r>
          </a:p>
          <a:p>
            <a:pPr lvl="0"/>
            <a:r>
              <a:rPr lang="en-US" dirty="0" smtClean="0"/>
              <a:t>Employee training needs identification</a:t>
            </a:r>
          </a:p>
          <a:p>
            <a:pPr lvl="0"/>
            <a:r>
              <a:rPr lang="en-US" dirty="0" smtClean="0"/>
              <a:t>Scheduling for training</a:t>
            </a:r>
          </a:p>
          <a:p>
            <a:pPr lvl="0"/>
            <a:r>
              <a:rPr lang="en-US" dirty="0" smtClean="0"/>
              <a:t>Introducing Performance based Employee Evaluation Scheme</a:t>
            </a:r>
          </a:p>
          <a:p>
            <a:r>
              <a:rPr lang="en-US" dirty="0" smtClean="0"/>
              <a:t>Introduction of a Salary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loghover.com/wp-content/uploads/2014/07/Conclus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594" y="3200400"/>
            <a:ext cx="2488406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24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Marketing Plan and strategy </a:t>
            </a:r>
          </a:p>
          <a:p>
            <a:pPr lvl="0"/>
            <a:r>
              <a:rPr lang="en-US" dirty="0" smtClean="0"/>
              <a:t>Go-to-Market Models </a:t>
            </a:r>
          </a:p>
          <a:p>
            <a:pPr lvl="0"/>
            <a:r>
              <a:rPr lang="en-US" dirty="0" smtClean="0"/>
              <a:t>Brand creation &amp; development positioning</a:t>
            </a:r>
          </a:p>
          <a:p>
            <a:pPr lvl="0"/>
            <a:r>
              <a:rPr lang="en-US" dirty="0" smtClean="0"/>
              <a:t>Modern marketing methods such as social media</a:t>
            </a:r>
          </a:p>
          <a:p>
            <a:pPr lvl="0"/>
            <a:r>
              <a:rPr lang="en-US" dirty="0" smtClean="0"/>
              <a:t>Sales/Distribution/Planning</a:t>
            </a:r>
          </a:p>
          <a:p>
            <a:pPr lvl="0"/>
            <a:r>
              <a:rPr lang="en-US" dirty="0" smtClean="0"/>
              <a:t>New selling strategies</a:t>
            </a:r>
          </a:p>
          <a:p>
            <a:pPr lvl="0"/>
            <a:r>
              <a:rPr lang="en-US" dirty="0" smtClean="0"/>
              <a:t>Networking</a:t>
            </a:r>
          </a:p>
          <a:p>
            <a:pPr lvl="0"/>
            <a:r>
              <a:rPr lang="en-US" dirty="0" smtClean="0"/>
              <a:t>Promotions</a:t>
            </a:r>
          </a:p>
          <a:p>
            <a:pPr lvl="0"/>
            <a:r>
              <a:rPr lang="en-US" dirty="0" smtClean="0"/>
              <a:t>International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4" name="Picture 2" descr="http://www.wmschlosser.com/images/wms/uploads/ClipAr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and comparison of production related process flow and suggesting improvements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4" name="AutoShape 2" descr="data:image/jpeg;base64,/9j/4AAQSkZJRgABAQAAAQABAAD/2wCEAAkGBxQRDxUUEBAWFRUUFhUVEhcUEBcVGBQSFxUWFxQXFRYYHyggGhonGxcUITEhJSorLi4uGB8zODMsNygtLisBCgoKDg0OGxAQGiwkICQsLC8sLC0sLC8tLC8sLCw0LDQsLCwsLCwsLCwsLCwsLCwsLCwsLCwsLCwsLCwsLCwsLP/AABEIAOEA4QMBEQACEQEDEQH/xAAbAAEAAQUBAAAAAAAAAAAAAAAAAQIEBQYHA//EAEcQAAIBAgMFBQUDCAcIAwAAAAECAAMRBBIhBQYxQVETImFxgTJCkaGxB3LBFCNDUlNiotEzc3Sy4fDxFSQ0gpKTtMREY4P/xAAbAQEAAgMBAQAAAAAAAAAAAAAABAUBAgMGB//EADQRAAICAQIEAwYFBAMBAAAAAAABAgMRBCEFEjFBUWFxEzKBkaGxFCJSwdEGQuHxFSPwkv/aAAwDAQACEQMRAD8A7jAEAQBAEAQBAEAQBAEAQDVt8v8Aidmf23/1cRANpgCAIAgCAIAgCAIAgCAIAgCAIAgCAIAgCAIAgCAIAgCAIAgGsb5f8Rs3+3D/AMbEQDZ4AgCAIAgCAIAgCAIAgCAIAgCAIAgCAIAgCAIAgCAIAgCAIBrG+X9Ps7+3L/49eAbPAEAQBAEAQBAEAQBAEAQBAEAQBAEAQBAEAQBAEAQBAEAQBANY3zP53AG4smMV319lBRrAsei3ZRfxEA2eAIAgCAIAgCAIAgCAIAgCAIAgCAIAgCAIAgCAIAgCAIAgFNSoFUsxAABLEmwAGpJJ4CAck2hUxO0vy/G0CadChTCUKTIS2J7JDVL8QUBDiw146gEGDB0fdXaS4jCU3QFco7N0JuUqJ3WUnnwuDzBB4GDJloBY4ja1JDZn1HEAFredpDt19FbxKW/lv9iRDS2zWVEuMNikqC6MGHhy8xyneq6FseaDycrK5VvElg9p1NBAEAQBAEAQBAEAQBAEAQBAEAQBAEAQBAEAQBANL3y2kKgrU7FsNhE7XHW/T1Muajgl6ljkLj9VkX9IbAZ7drZZw+Dp0qlmchnrnk9eqxqVz5F2f0gGq7rE4Lsif6JnOAxF/dxGHc0MHXY//ZTWmh6k0fGAbZvJizSwzMpsSVW/TMbH5SHr7JQok4+nzJWjhGdyUuhq1GooE8yki8lFtnrsPHZMYqg6VO6R9PnaTOHTcL0l0exx1tSlQ2+qN4npjz4gCAIAgCAIAgCAIAgCAIAgCAIAgCAIAgCAIBiN49ptRRadABsTXPZ4dTqAbXeq4/ZovePXRRqwgGExOy1SpgsBTuyh2xuKdj3qnYurh6hHF3xL036HI44aQDcoBq9PAI+K2hhaoJTEpRxHG1u0pnDvkI4MDhka/EFwYBXgc2LwdXDYhv8AeKJ7Gs1rXqKA1KsB+q65Ht4sORnK6pWwcH3OlVjrmpI5/tE4nDErWpMtveykoR1V+BE8/PSzg/zIuoaqMlszObhYF61cV6hARL5QSLu9tLD9UXvfr6yToaE58+ehy1t7UOTHU6TLwphAEAQBAEAQBAEAQBAEAQBAEAQBAEAQBAMZvHtM4XCvWCZymXulst8zqvGx/Wv6Tjfb7ODng4am72NbnjODneN37xdT2ClIfuJc/F7/AEEqZ6+19MIo7OJ3S6YXp/kowO0qpK1jVY1crJnJuwpl7lR0W4Bt4DpOH4m7PvMjfjL8552eOL3gr4fF08X2pfMadCurKuV6LMwp6hbrlqVL6HmeMmabWWvKlvtlfD0J+k19zzGTzs2u3T08jfNnb4UX0qg0j1Jun/UOHqBJFXEK5bS2+xKp4pVPaf5X9Pn/ACem1HCbQwVUHSqK+F0OhLoMRTPp+TOB989ZPTyWaeSneEfktdMcuiACjjfHDlrpVP8AVOxP3HqdBAM3jsSKVF6h1CIz+YUE/hNLJckXLwNoR5pJeJxtNqsCTYEElrW0BJuQvQXPCeYnDneX1PQQs5FhdDd92NuHLTLXyVDlsTfK17AjwvykjRaqVNirk8xe3oR9VplZFyit0s+puk9EUogCAIAgCAIAgCAIAgCAIAgCAIAgCAIBrP2iVQMAyn33pqPRw/0UyFr5YpfwK7iksadrxa+5yzLKHJ5rJmKK2poP3b/Ek/QiZRlFltvD9rh6iDiUOXwYaqfiBO1MuSxM76efJbGXmMBjBVoJV/WRWPgSLkfG4mLYcs3HzMXV8ljh4M27EYmjQ2eijGUnrUa1HEBUqK1slZGqU6YB1vT7RfEsTpe0uNPZVVWoua+Zf6a2mipQdifxNiq704JwUOIRwwYFQpfMtjmFgNRa83lrKYrPMdXrtOv7vuafU3lWng6mCD5rE0sNUa4NXDEAove7zVFW6Hrkzc7SNqdUrKsVb56+Xw6llw+dF08qaeO3csF2KgwyBzkq52ZjYMvZECynX2gRf1MqpX18mMPm+mC5jVOU8roXWzMbT7alTF+ypsuY36HifWxPheaUpKyM7OmTrYm65Rh1wdTnqzzQgCAIAgCAIAgCAIAgCAIAgCAIAgGJ3q2mcLhKlVfaFlW/JmYKD6Xv6ThqbHXW5LqRtXa6qnKPXscmqbYque9WqEk86jc/C889KVkt3J/NnlZytlu5P5syrgWy8RwN9S3UmacviaKPiY84AZ+Nl59R4CGg0XlRrn/Og5CbGx4vMmUYPYa9ytQP6Oo4X7j99fS7MPSSNRvyz8V9tiXqt+WzxS+a2PGrRymzafj5TkpHFTRb0a2Sv+aXtHAPdB0XMpUNUb3Rc8OJtoDOka+Zc0tl9/Q6xq5lzSeI+Pj6eP2MjgMEVcVatQvWHssO6Kd+IpD3R48TzMxO3blhsvr8TFl+3LXsvq/Vmf2Rj0WshxIL0l4qAD5XHNRxt4c+E50quNilNbFtpf6g1EIezteV491/P39TKdnRbFYhqAHZtlK24aqM1unezTGtlGVj5eh6/h9inVGcXnJvuxahbDUi3EoPUW0PwtL/AEsm6YOXXCKvUpK6SXTLL2SDgIAgCAIAgCAIAgCAIAgCAIAgCAWW2NmpiqD0at8rixINiCCCrDxBAPpNLIKcXFmllasi4yOcYr7MK63NLF02A1GemyaeJBb6SDLQ+DK2XDvBms4fb5yjtKRJ6qRr8ZWutdmU7qT6MyGz8b2ylshWxtYkH6TnKPKznOHK8FwTNTUoYzIMBUqijjizEKtWl3iTYBqRuL/8rP8ACSknZVhdU/uTYxdlHKt2n9/9FTYipidKV6dLnUI77/1akd0fvHXoOcxyQq9/d+HZev8ABj2ddO8/zS8Oy9X+xe4TCJSTLTWw4+JPMknUnxM4zslN5kR7LZWPMmepmhoUk+vlMpZNoQc5KMerMvsLRagvqUBPrecrUfR+GaSOlqVcevV+bNoqbfqKVFMhUFlpplBJUaDNz+HCSp8QtUvybRXRePqd46Ctr8+7fV/wXtHeNhUAqhQrGxt7l+BJ5+M7U8Um7MWJcr+hwnw6Lg3XnK+ps0vCoEAQBAEAQBAEAQBAEAQBAEAQBANd362t+T4Rgp/OVQaadQCO+3oD8SJE1l3s69ur2IWv1Cqqfi9kcd7GUnMecUjO4Wj2dNV5nvN5taw+AHxmuc7mmc7lRMAsdobRWkQti9RvZprqx8TyVfE6TrXS579F4s71USs36Lu30/z6GvbYw73pVsQQctVPzYF0RWYKdSLsRcm56cpLqnFZhX4Pfu/4JtNkFmurunv3e309DZhIDKxkEzAKSYBktiUEbti5sRRdKemnaVFZQx8AM3xmVfXVnnzumlguOC0c13tH/b+5Z7PxBpVDnGhXKec4ynGS2Z7mqyKktzLLjP2dMknnb8TIrnFe8yVO6tdWV4nB17gqpqAjXKrCx6d614ldTnCln4HKGri+qwbbsnbmSggrqVYDLdjbQEhb352tLKrjarioOLljumVWpojKxyg9mZKltum3C/oQfxnePH6P7oyXwX8kf8PLxR7HatIe01vOd48b0ku7/wDlmvsZldLaFJuFRfjJUOJaWbwpr47fc1dcl2LoGTE0+hoJkCAIAgCAIAgCAIAgCAc63z2Di6tZqpUVU4IKepRByyHUnmbXv8pTazT3ym59V5dvgUGv0upnN2dV2x2XoalQVEa9ZlUL7rkKS3Sx+cr1GT7FUoye2GXTYpSC2dSOJOYW87zZRfTBuoNvCRi3xz19MN3U51mXj/VKfa+8dPOSVVGvezr4fz/BLVMKt7d3+lfu/wBuvoe+DwK0gctyzauzG7OerNz+k5WWyn16eHY423Ss69Oy7It9vYbtMPUTqpA87TNMuWaZmifJYpeZ67NxPa0ab/rorepAJmtseWbj5mt0OSyUfBnuTNDkUkwArWNwT6MR9DNXFPqbwsnD3JNejPXC1WNQAcWNh5k2/GRb6YpZRecL1ts5OubybszdmStOwA0uBqxGhJbjK/kR6JHizX4m/nNsGSz2hTLrlBtc6+NuX+ekyngGNbZrDhfwI/wjnM4M3XQq1jxFr+dgT87wYPMwDZ9065KOpN8pBHgGHD+H5z0nA5/9coeDz8/9Ea9b5M9Lw4CAIAgCAIAgCAIAgCAIBFoBzj7SNj7PopnOBpHEVg6qyrktoA9RgtgzC4sSDqRImru9nHbqyFrb/ZQwurOZivVpHuVGtyD94fHiJVNxfVFG3GXvIzezMaaqnMtitrkG4N+FunA6TlKKXQ4zik9mXFQXEwjCMVu41qJQ8aVSonoHLL/CyzvqN5KXikSdVvNS8Un/AO+JkyZHIpSbnQcTw0vB0prdligu7LShh6iE98VATrckEHw4j0mXZCXbBbXcLb9xoyu7yk4ynmFsrZrfdGb8BImol+XCJnD9F7B5l1ZthMgF2UkwChgDxEw1kHpQqBNVXXkSb28QP5zRVb9TLZ5M19T6zqYPOtWVBdmAHUm0yot9EMmwbmOGaoVIIyrqDccWt+MvOBpqdnov3I9/RG0z0RHEAQBAEAQBAEAQBAEAQBANY363XOOpIabhatLNkzXysrWzK1uHBSDrw8ZH1FHtV5oi6rTe2S8Ucj2ps2thnyYqiyE8CRdW+640PoZVWUyh1RS26ecPeRkqVlpqqeyAD95iNSfp5CRcEHB64VA1WmrXs1SmrW45WdQbeNiZvWk5pPxR0qSc4p92vuZXbv2bVqDtU2dUaortmelVZcwawHcY2DCwGhIOnE8ra/SqWOVdC81OiUkuVbI1WtiqlF8mLovSb95SL+IB4jxF5XT07iVVmmlFmybk16YxtN3cBVDsDyuVKjh94xp5wqsUrHhHbhsG9Qtuif8A76m373HDVaYyim1QkHOtiwXn3l1100m3FNTTyJQacn4Y2X+T09cG3uadTw5puGRtQdMwuPEcjwlM58ywzoopPKPPFPiC1w5HQLoPhz9ZquVdjfLM9TJyqWFiVBPqLzi+pugTMAi8Ai8GDYt2sTRSmQzqHY65jbu8hc6dfjPQ8Ku09dWJSSk33+hHtjJs2DD00APZqoB1OUAXPU24y7hytZjj4HFnrNzAgCAIAgCAIBYbS2otHT2mPBR06k8pC1euhp9nu/Ak0aaVu62XiYw7fqfs1t6/WVf/ADFn6V9SZ+Ah+pl5s7bi1WyMMrHhrcHyPWT9JxGF75WsMj36KdUeZboy0siEIAgCAeOKwqVUKVUV1birqGB8wZhpPZmGk1hmnbR+z1L3wlXshzpuDUT/AJDcMvzHgJCt0MJbx2K67hsJvMXg9NgbkmlWWrXqq+Q5kRFIGYcCzHjY62AGoGvKYp0KhLmbyY0/DlXPnk846G5yeWZ4YvCU6qFKtNXU8VdQwPoZhpPZmHFNYZz3eXdmhg6yPhlNMVA4ZAxKZgV1AN7HXkbSi4rFQ5Uls/2NadNXGfPFbmJYdZUEo9MLgRUcDMVGpJ42ABJ09Os5TyuhvFsvMLgLHvVQF52BvbwW1rzg3LsdcF7XqAtcCw0AHRQLAfACbA8rzIIgEXgEo9jwB85hrJk2jdGoWWoSdLqAOAGh4DlynouBRxXPHTK+xGv6o2CXpwEAQBAEAQCl2sCTwAufSYbwsmUsvBz7/aPaOXY6sb+XQeg0njrZysm5y7np1QoQUY9i8OKXJNcHJVS5jXsVjirZlNipuD0I1E3rTi+ZdiRNLl5WdWpNdQeoB+M9gnlHlXsyqZMCAUuwAuTYDiSbWjGehhvBicVvRhKftYhT9y7/ANwGSY6O6XSPz2+5wlq6Y9ZfuWS784S9s7DxNJrfzm70FyXT6nNa6l9/obBhsQtRA9NwyngykEH1EiSi4vDJcZKSyjWN4t9BhazUVoF2UAks2Qd4AjLoSRrx01Bk7T6L2sOdywQ79Z7KXKomFP2kVB/8ZP8AuH+U6vh8f1fQ4f8AIS/SvmY/eHfhMRRCtQZHVrqQ4cWtZr3AI+fCVfEuEyurxB5afod6uIRz+ZYMBTxavre88ndpraXy2RaJ8LIzWYvJkdlVMtZddDcfEEfjI01lHaD3M8TIx3IJgGL25jjTQBTq0naLTxtbcuiLDh+mjdJufRGvYfG1BUBDsSSNMxN7nhYyyt09bg9i1v0lMq2uVLbqjc3FiR0JEoDzRTeAbputQy4YE++S3pwHyAPrPV8Kq5NOm++/8fQiWvMjLyyOYgCAIAgCAU1UzKQeYI+ImGsrBlPDycQxdV6NRqb6MjFW8x+HOeZlRytxfY9HG5SSaIG1Ta15p7I39oXexcM2LxCUl943c9KY9s/D5kTvRRzzUThffyQcjswE9GefJgCAc1+0wvTxFMszGlUTQXJCVENmsOGoZfHjLnhlkVFrG/j3KriFbck8/A1S19RLNrJWdCg05q4MzzGQ2Ti8RhmzUGZb+0CLo33gdD58fGcbdNCxYkda9RKt5ixvZtBsXUSq1MIy0wjZWvchmN+oHe4RptP7GLjnO50t1HtWm1g1wYxkNqguOo4yQ4JnLBf06NOqgbP1FgLn1HL4zm64s1/MUnZ6cmbzAA/Gc56WqxcsllG0Zzi8pnvRBQgh72IIzLbh4g/hKLV/01RZvTLlfh1X8onVcRsj76z9zNUd4KTDUMvmt/7t54m3h11c3Fro8HroaK6yCnBZTWVhruep2zS/WP8A22/lOS0lv6TP4DUfof0MPtzG06oGW91vbhqDa/0lho9PZVnm7lnoNLbS259+xjcJiDTqK4AJRgwDC4uNRcecmWQ54uOepOth7SDjnGTKNvE3JFB9T+IkBcNXeRWrhUe8/p/kssRtao/FrDoNB8vxvJFejqh2z6kuvQ0V7pZfnv8A4Or/AGeYs1NnUsxuUL0/RWOX+HLLqh5gjzfFIKGpljvh/NGyTqV4gCAIAgCAIBrG9m6FHGfnC/ZVALGoACCBw7RTa9utwZGvohP8z28yRTfKGy38jmuO3bNOoETEpUHNlVgB8ePoZT2WVxeE8+hb1V2TWWsHQfs9wdKjTdRrWJ7zHiye7l6Aa6f4Sdw66uSa/u/YhcQqnFp/2/ubhLMrRAEA0r7VKIbC0jzFaw8jTe/0EsuGb2NeX7og6/3E/M5WmMNJwLXW/eH8jyMuN49CraUjO/lJ9wBfujX/AKjr85nGeppyJHizX46+cyZLTaFQhLjqL+X+toBaACoLcDMrIyXeCwZpJdvfN18QBYn46ehmHjIzk9rwZIvALJxYnzPzsfxnj+Kw5dVLzwz6R/T9vPoIZ7ZXyZTK4uiLwYIgEQC9weyK9ZGejQqVFX2ii316AcWPgLmbxhKSykR7dVTVJRnJJnUfszwz08B+cRlLVHYBlKnLovA6jVTJlCahueb4rZGeozF52Rtk7FaIAgCAIAgCAc/+0nbbU3WkPZyh2tzJJA+AHzlPxCTnNV9sZLbh8VGLs79DVhUPG8qsdi1yZzY+MFQ2zWdfZINjec2pQaktjSbTi+67o3fYm0+1BR/6ROP7y9bdes9DoNZ7eLjL3l9Sj1em9k1KPuv6GVvLAhnMd7dtVHxdSmHZVpnKqqxXUAXJtxN7+k9Fw+itVJtJtlHrbZuxrOyNc2ptOswVatV3QXy5mLFSeYJ4+snV01wbcYpZIsrZzSUnnBhcRQ6ag8D1m84ZMRlgymFa9NfISP0Oh6QCk+MzkEU0VTcU1v4gn5E2mXJmvKiqpULG7G5/z8pqbFBMA8a1UryB52zWP0t8TKmzjFMJ8qTa8T0NP9NaqypTbSb7POfjseNY3t46nw4Cxtz0+co+IaiN9znDphHrOD6Oek0qrs97LbPOQS0IgEQYEA3jdHf1MPSShWw5VV7q1KXevckkunG5JJNr8eEkV6hRXK0VGs4PO6Ttrllvs/2f8nSsFjErUxUpNmVuBHgbEWOoIIIt4SZGSkso85bVKqbhNYaPeZNCYAgCAIAgEQDk+/dA4ra6UEOrdlTJ/Vvqx9Ab+kqblz6jC8kWlL5KMvzZ4bWwwo16lNdFRiq3Pu+78rSu1EOS2S8yxonzVxb8DD4TEmnicw58YceaGBnEjeN38bfGUiOD5lPkVJ+oEzw98uoXnlHPXRT078jfSZ6Y88aJv/u6TfF0BdgPz6j3lAsKg8QBqOYHhrZaHVcj5JdOxA1mn5lzx69zTKAFUWJAFrkngB1l+rFjJSuLyW35EAbLUDKeIIK+oJmVau5nlkepphe6puBpfr1tOLedzqlsReYBF4BF4BF4BRV1UgcbG3naaWJuLS8DpVJRnGUuiayWiMajd0EsTqOYPO45es8THTXSnyKLyfUp6/TQr9rKa5fUg6Eg8QbHUH4EcZrfTKmbhPqjbS6qvU1K2vo/2InIkEXgEXmQReDBUtQjgbTGDbmeMHY/s9Qps2iDz7RvRqjkfK0sKViCPIcTlzaqWPL6JGyBp1IBUIBMAQBAIMAsts478nw9Sra+RS3+J8Bx9Jyvm4VuUVujpTBTmot7M5huwj4raa16OZ7VM9SoV7qr7wvwuQSAB16CVOlhbKxS88tlrqp1RrcV4YSL77RMLkxmdf0iKx+8Lp9FWZ18Erc+KMaGTdePBmtbGH+90Sf21K9+mdbyPU8Tj6okXLMJejNxxOC/JMUMo7tOorp/VE3t6d5fSa3x/DapPtnPw/8AZM0y/EaZrvhr4m+Zri4Oh4eU9InndHnuhQzQDle+OzEwmJ/NkBKwLZP2bX4D90nh0sR0l5obpTh+bt3KjV1RjPbuYGtiFUan0Gpk1ySIqi2VUqoZQRz6wnlZDWHgqvMmCLwCLwCLwBeAM5ta5t0vMjBZ1uPn/p+E8hxSXNqpfD7H0bgMHHQQz3y/qzzleXAgEQAneNl1PQC5+AmUm+hpOyEPeaXqzIYXYGKq2yYaprzZMg8yWtpN1TN9iJPiOmj1n8tztOzMJ2VFKa8KaKg8lAH4SelhYPKWTc5uT7vJerMmh6CAVQBAEAgwCDAIAsLAWHhAOab/AGOy48Kw7oRB5A3P1MouIR5rn6Iu9BLFXxZr2IrgOGQeyQfUG8hQbjuyZPElhHRd5qidoMx/Rg+YzNb8fjJnFnmcfQr+HKXK8eJRuttftC1LiEUFT0F7W+lpI4XdOUXCXRdDTiVMYtTXV9TNVq8tirNN3x2b24zqPzii33k1OXz1NvMydotT7OXJLo/oQ9VRzrmj1Rz16cu2irTLqitlA8PxhbGHuV3mTBF4AvAIgFObW19enP4TVyS6s2Sb6F3Q2XXqexQqH/8AMgfFrCcJaqmPWR1jprZdEXabm4tz7CoOHfqD1NlvzuZ5Wyudk3N93k95VxLT0VRqgm+VJfIyOG+z1z/SYhR4JTJ+ZI+kLTLuzlPjUv7YfN/6MrhtwMOPbeo/m4UfwgH5zdUQRFnxXUS6NL0X+zK4bdTCpwwyHxcZz/FedFCK6IiT1V0/em/mZehhFQWVQo6KoH0mxwLhacA9lEArEArEAqgCAIBBgEQCIByH7Smvj3tyWmP4AfxlLq3/AN7+Bc6Rf9K+JiMMMwkGezwTYbnTqmyaeOwlBqjOrCmlmQgHVRmBuCCLjpLz2MNRVBy8Ck9tOiySj4l5snY1LCoVpA3a2ZmN2Yjhc/HQWGpnemiFSxFHG26drzJlxUpzqcizr4a8A0ferYJQ9qi91j3wPdY+95H6+cuNDqsr2c36FZrNPh88fiYalgqjn83RqNyBFNiPja0ly1NUeskRo0WPpFmQobrYp/0OX77qPpczhLiFS6ZZ2jorH1wjJYfcWqfbrIvgqs/zNpHlxL9MTrHQeMjJYfcSkPbq1G8sqj5C/wA5wlxC59MI7R0Va67mTw+6mFT9AG++Wf8AvEzhLUWy6yZ2jRXHpFGUw+CSmLJTVR+6oH0nJvJ1we2SYBOSASEgFQSAVBYBUFgFQEAqAgEiAViAVQBAEAgwCmARAOM721e1xVVxwLm3iq91fkBPOWWKdspeZ6GqvkrjHyMhjcGgNLsyCDhqJYg++Fytfx0E11TipLledl8zOl5mnzLuzeN0XvgkB90uvwc2+REudBLmoiVGujy3sy9pMIhGWAQUgEFIBGSATkgE5YAywBlgE5YBOWAMsAnLAJtAJtAJAgE2gEwCoQCoQCYAgCAQYBQTAMdt7F9nhqrDiFIHgT3QfnOGqm40ya8DvpoKVsU/E5fiWQp4zzEUz0raLrYa5gTy1A8r/wCsxZ1wYi9smw7v7TFDOjg5S2ZSBexIAIPwHzk/Q66FMXCZB1uildJSgbHg9pU6psja9CCDb14y3o1dVzxB7lVdpbat5LYvBJJHJtAJtAFoAtAFoBNoAtAFoBNoAtAJtAFoBNoAtAJtAJgCAVCATAEAQCDAPNoBj9rYLtqL0ybZwRfoeR9DaaWQU4uL7m9c3CSkuxz6tuRXvZq6BeoViSPI6D4yvjw7D3ZPlxB42Ra9sMMzUr+wcovxIHAnzGvrKrU1ctsl5lnp7VKpNlv/ALZ71h3jyAFyfICc1Q5bJHR3xj1Zse7eFxNSulR6Rp01ue9ozXBHs8QNecs9FoZQsVktsFZrNbCcHCPc3tVlyVJXaALQCbQBaALQCbQBaALQBaATaALQBaATaAIAgEwCYBMAQBAEAQCCIBSacA8zhwYBjcbuzhqzZqtFWbrqL+duPrOcqoSeZJG8bZxWEy5wex6NEWpUkQfuoB9JuoqOyRq5N9WXYpCZMFWSATkgDLAGWAMsAZYAywBlgDLAGWAMsAm0AWgC0AWgC0AWgEw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RDxUUEBAWFRUUFhUVEhcUEBcVGBQSFxUWFxQXFRYYHyggGhonGxcUITEhJSorLi4uGB8zODMsNygtLisBCgoKDg0OGxAQGiwkICQsLC8sLC0sLC8tLC8sLCw0LDQsLCwsLCwsLCwsLCwsLCwsLCwsLCwsLCwsLCwsLCwsLP/AABEIAOEA4QMBEQACEQEDEQH/xAAbAAEAAQUBAAAAAAAAAAAAAAAAAQIEBQYHA//EAEcQAAIBAgMFBQUDCAcIAwAAAAECAAMRBBIhBQYxQVETImFxgTJCkaGxB3LBFCNDUlNiotEzc3Sy4fDxFSQ0gpKTtMREY4P/xAAbAQEAAgMBAQAAAAAAAAAAAAAABAUBAgMGB//EADQRAAICAQIEAwYFBAMBAAAAAAABAgMRBCEFEjFBUWFxEzKBkaGxFCJSwdEGQuHxFSPwkv/aAAwDAQACEQMRAD8A7jAEAQBAEAQBAEAQBAEAQDVt8v8Aidmf23/1cRANpgCAIAgCAIAgCAIAgCAIAgCAIAgCAIAgCAIAgCAIAgCAIAgGsb5f8Rs3+3D/AMbEQDZ4AgCAIAgCAIAgCAIAgCAIAgCAIAgCAIAgCAIAgCAIAgCAIBrG+X9Ps7+3L/49eAbPAEAQBAEAQBAEAQBAEAQBAEAQBAEAQBAEAQBAEAQBAEAQBANY3zP53AG4smMV319lBRrAsei3ZRfxEA2eAIAgCAIAgCAIAgCAIAgCAIAgCAIAgCAIAgCAIAgCAIAgFNSoFUsxAABLEmwAGpJJ4CAck2hUxO0vy/G0CadChTCUKTIS2J7JDVL8QUBDiw146gEGDB0fdXaS4jCU3QFco7N0JuUqJ3WUnnwuDzBB4GDJloBY4ja1JDZn1HEAFredpDt19FbxKW/lv9iRDS2zWVEuMNikqC6MGHhy8xyneq6FseaDycrK5VvElg9p1NBAEAQBAEAQBAEAQBAEAQBAEAQBAEAQBAEAQBANL3y2kKgrU7FsNhE7XHW/T1Muajgl6ljkLj9VkX9IbAZ7drZZw+Dp0qlmchnrnk9eqxqVz5F2f0gGq7rE4Lsif6JnOAxF/dxGHc0MHXY//ZTWmh6k0fGAbZvJizSwzMpsSVW/TMbH5SHr7JQok4+nzJWjhGdyUuhq1GooE8yki8lFtnrsPHZMYqg6VO6R9PnaTOHTcL0l0exx1tSlQ2+qN4npjz4gCAIAgCAIAgCAIAgCAIAgCAIAgCAIAgCAIBiN49ptRRadABsTXPZ4dTqAbXeq4/ZovePXRRqwgGExOy1SpgsBTuyh2xuKdj3qnYurh6hHF3xL036HI44aQDcoBq9PAI+K2hhaoJTEpRxHG1u0pnDvkI4MDhka/EFwYBXgc2LwdXDYhv8AeKJ7Gs1rXqKA1KsB+q65Ht4sORnK6pWwcH3OlVjrmpI5/tE4nDErWpMtveykoR1V+BE8/PSzg/zIuoaqMlszObhYF61cV6hARL5QSLu9tLD9UXvfr6yToaE58+ehy1t7UOTHU6TLwphAEAQBAEAQBAEAQBAEAQBAEAQBAEAQBAMZvHtM4XCvWCZymXulst8zqvGx/Wv6Tjfb7ODng4am72NbnjODneN37xdT2ClIfuJc/F7/AEEqZ6+19MIo7OJ3S6YXp/kowO0qpK1jVY1crJnJuwpl7lR0W4Bt4DpOH4m7PvMjfjL8552eOL3gr4fF08X2pfMadCurKuV6LMwp6hbrlqVL6HmeMmabWWvKlvtlfD0J+k19zzGTzs2u3T08jfNnb4UX0qg0j1Jun/UOHqBJFXEK5bS2+xKp4pVPaf5X9Pn/ACem1HCbQwVUHSqK+F0OhLoMRTPp+TOB989ZPTyWaeSneEfktdMcuiACjjfHDlrpVP8AVOxP3HqdBAM3jsSKVF6h1CIz+YUE/hNLJckXLwNoR5pJeJxtNqsCTYEElrW0BJuQvQXPCeYnDneX1PQQs5FhdDd92NuHLTLXyVDlsTfK17AjwvykjRaqVNirk8xe3oR9VplZFyit0s+puk9EUogCAIAgCAIAgCAIAgCAIAgCAIAgCAIBrP2iVQMAyn33pqPRw/0UyFr5YpfwK7iksadrxa+5yzLKHJ5rJmKK2poP3b/Ek/QiZRlFltvD9rh6iDiUOXwYaqfiBO1MuSxM76efJbGXmMBjBVoJV/WRWPgSLkfG4mLYcs3HzMXV8ljh4M27EYmjQ2eijGUnrUa1HEBUqK1slZGqU6YB1vT7RfEsTpe0uNPZVVWoua+Zf6a2mipQdifxNiq704JwUOIRwwYFQpfMtjmFgNRa83lrKYrPMdXrtOv7vuafU3lWng6mCD5rE0sNUa4NXDEAove7zVFW6Hrkzc7SNqdUrKsVb56+Xw6llw+dF08qaeO3csF2KgwyBzkq52ZjYMvZECynX2gRf1MqpX18mMPm+mC5jVOU8roXWzMbT7alTF+ypsuY36HifWxPheaUpKyM7OmTrYm65Rh1wdTnqzzQgCAIAgCAIAgCAIAgCAIAgCAIAgGJ3q2mcLhKlVfaFlW/JmYKD6Xv6ThqbHXW5LqRtXa6qnKPXscmqbYque9WqEk86jc/C889KVkt3J/NnlZytlu5P5syrgWy8RwN9S3UmacviaKPiY84AZ+Nl59R4CGg0XlRrn/Og5CbGx4vMmUYPYa9ytQP6Oo4X7j99fS7MPSSNRvyz8V9tiXqt+WzxS+a2PGrRymzafj5TkpHFTRb0a2Sv+aXtHAPdB0XMpUNUb3Rc8OJtoDOka+Zc0tl9/Q6xq5lzSeI+Pj6eP2MjgMEVcVatQvWHssO6Kd+IpD3R48TzMxO3blhsvr8TFl+3LXsvq/Vmf2Rj0WshxIL0l4qAD5XHNRxt4c+E50quNilNbFtpf6g1EIezteV491/P39TKdnRbFYhqAHZtlK24aqM1unezTGtlGVj5eh6/h9inVGcXnJvuxahbDUi3EoPUW0PwtL/AEsm6YOXXCKvUpK6SXTLL2SDgIAgCAIAgCAIAgCAIAgCAIAgCAWW2NmpiqD0at8rixINiCCCrDxBAPpNLIKcXFmllasi4yOcYr7MK63NLF02A1GemyaeJBb6SDLQ+DK2XDvBms4fb5yjtKRJ6qRr8ZWutdmU7qT6MyGz8b2ylshWxtYkH6TnKPKznOHK8FwTNTUoYzIMBUqijjizEKtWl3iTYBqRuL/8rP8ACSknZVhdU/uTYxdlHKt2n9/9FTYipidKV6dLnUI77/1akd0fvHXoOcxyQq9/d+HZev8ABj2ddO8/zS8Oy9X+xe4TCJSTLTWw4+JPMknUnxM4zslN5kR7LZWPMmepmhoUk+vlMpZNoQc5KMerMvsLRagvqUBPrecrUfR+GaSOlqVcevV+bNoqbfqKVFMhUFlpplBJUaDNz+HCSp8QtUvybRXRePqd46Ctr8+7fV/wXtHeNhUAqhQrGxt7l+BJ5+M7U8Um7MWJcr+hwnw6Lg3XnK+ps0vCoEAQBAEAQBAEAQBAEAQBAEAQBANd362t+T4Rgp/OVQaadQCO+3oD8SJE1l3s69ur2IWv1Cqqfi9kcd7GUnMecUjO4Wj2dNV5nvN5taw+AHxmuc7mmc7lRMAsdobRWkQti9RvZprqx8TyVfE6TrXS579F4s71USs36Lu30/z6GvbYw73pVsQQctVPzYF0RWYKdSLsRcm56cpLqnFZhX4Pfu/4JtNkFmurunv3e309DZhIDKxkEzAKSYBktiUEbti5sRRdKemnaVFZQx8AM3xmVfXVnnzumlguOC0c13tH/b+5Z7PxBpVDnGhXKec4ynGS2Z7mqyKktzLLjP2dMknnb8TIrnFe8yVO6tdWV4nB17gqpqAjXKrCx6d614ldTnCln4HKGri+qwbbsnbmSggrqVYDLdjbQEhb352tLKrjarioOLljumVWpojKxyg9mZKltum3C/oQfxnePH6P7oyXwX8kf8PLxR7HatIe01vOd48b0ku7/wDlmvsZldLaFJuFRfjJUOJaWbwpr47fc1dcl2LoGTE0+hoJkCAIAgCAIAgCAIAgCAc63z2Di6tZqpUVU4IKepRByyHUnmbXv8pTazT3ym59V5dvgUGv0upnN2dV2x2XoalQVEa9ZlUL7rkKS3Sx+cr1GT7FUoye2GXTYpSC2dSOJOYW87zZRfTBuoNvCRi3xz19MN3U51mXj/VKfa+8dPOSVVGvezr4fz/BLVMKt7d3+lfu/wBuvoe+DwK0gctyzauzG7OerNz+k5WWyn16eHY423Ss69Oy7It9vYbtMPUTqpA87TNMuWaZmifJYpeZ67NxPa0ab/rorepAJmtseWbj5mt0OSyUfBnuTNDkUkwArWNwT6MR9DNXFPqbwsnD3JNejPXC1WNQAcWNh5k2/GRb6YpZRecL1ts5OubybszdmStOwA0uBqxGhJbjK/kR6JHizX4m/nNsGSz2hTLrlBtc6+NuX+ekyngGNbZrDhfwI/wjnM4M3XQq1jxFr+dgT87wYPMwDZ9065KOpN8pBHgGHD+H5z0nA5/9coeDz8/9Ea9b5M9Lw4CAIAgCAIAgCAIAgCAIBFoBzj7SNj7PopnOBpHEVg6qyrktoA9RgtgzC4sSDqRImru9nHbqyFrb/ZQwurOZivVpHuVGtyD94fHiJVNxfVFG3GXvIzezMaaqnMtitrkG4N+FunA6TlKKXQ4zik9mXFQXEwjCMVu41qJQ8aVSonoHLL/CyzvqN5KXikSdVvNS8Un/AO+JkyZHIpSbnQcTw0vB0prdligu7LShh6iE98VATrckEHw4j0mXZCXbBbXcLb9xoyu7yk4ynmFsrZrfdGb8BImol+XCJnD9F7B5l1ZthMgF2UkwChgDxEw1kHpQqBNVXXkSb28QP5zRVb9TLZ5M19T6zqYPOtWVBdmAHUm0yot9EMmwbmOGaoVIIyrqDccWt+MvOBpqdnov3I9/RG0z0RHEAQBAEAQBAEAQBAEAQBANY363XOOpIabhatLNkzXysrWzK1uHBSDrw8ZH1FHtV5oi6rTe2S8Ucj2ps2thnyYqiyE8CRdW+640PoZVWUyh1RS26ecPeRkqVlpqqeyAD95iNSfp5CRcEHB64VA1WmrXs1SmrW45WdQbeNiZvWk5pPxR0qSc4p92vuZXbv2bVqDtU2dUaortmelVZcwawHcY2DCwGhIOnE8ra/SqWOVdC81OiUkuVbI1WtiqlF8mLovSb95SL+IB4jxF5XT07iVVmmlFmybk16YxtN3cBVDsDyuVKjh94xp5wqsUrHhHbhsG9Qtuif8A76m373HDVaYyim1QkHOtiwXn3l1100m3FNTTyJQacn4Y2X+T09cG3uadTw5puGRtQdMwuPEcjwlM58ywzoopPKPPFPiC1w5HQLoPhz9ZquVdjfLM9TJyqWFiVBPqLzi+pugTMAi8Ai8GDYt2sTRSmQzqHY65jbu8hc6dfjPQ8Ku09dWJSSk33+hHtjJs2DD00APZqoB1OUAXPU24y7hytZjj4HFnrNzAgCAIAgCAIBYbS2otHT2mPBR06k8pC1euhp9nu/Ak0aaVu62XiYw7fqfs1t6/WVf/ADFn6V9SZ+Ah+pl5s7bi1WyMMrHhrcHyPWT9JxGF75WsMj36KdUeZboy0siEIAgCAeOKwqVUKVUV1birqGB8wZhpPZmGk1hmnbR+z1L3wlXshzpuDUT/AJDcMvzHgJCt0MJbx2K67hsJvMXg9NgbkmlWWrXqq+Q5kRFIGYcCzHjY62AGoGvKYp0KhLmbyY0/DlXPnk846G5yeWZ4YvCU6qFKtNXU8VdQwPoZhpPZmHFNYZz3eXdmhg6yPhlNMVA4ZAxKZgV1AN7HXkbSi4rFQ5Uls/2NadNXGfPFbmJYdZUEo9MLgRUcDMVGpJ42ABJ09Os5TyuhvFsvMLgLHvVQF52BvbwW1rzg3LsdcF7XqAtcCw0AHRQLAfACbA8rzIIgEXgEo9jwB85hrJk2jdGoWWoSdLqAOAGh4DlynouBRxXPHTK+xGv6o2CXpwEAQBAEAQCl2sCTwAufSYbwsmUsvBz7/aPaOXY6sb+XQeg0njrZysm5y7np1QoQUY9i8OKXJNcHJVS5jXsVjirZlNipuD0I1E3rTi+ZdiRNLl5WdWpNdQeoB+M9gnlHlXsyqZMCAUuwAuTYDiSbWjGehhvBicVvRhKftYhT9y7/ANwGSY6O6XSPz2+5wlq6Y9ZfuWS784S9s7DxNJrfzm70FyXT6nNa6l9/obBhsQtRA9NwyngykEH1EiSi4vDJcZKSyjWN4t9BhazUVoF2UAks2Qd4AjLoSRrx01Bk7T6L2sOdywQ79Z7KXKomFP2kVB/8ZP8AuH+U6vh8f1fQ4f8AIS/SvmY/eHfhMRRCtQZHVrqQ4cWtZr3AI+fCVfEuEyurxB5afod6uIRz+ZYMBTxavre88ndpraXy2RaJ8LIzWYvJkdlVMtZddDcfEEfjI01lHaD3M8TIx3IJgGL25jjTQBTq0naLTxtbcuiLDh+mjdJufRGvYfG1BUBDsSSNMxN7nhYyyt09bg9i1v0lMq2uVLbqjc3FiR0JEoDzRTeAbputQy4YE++S3pwHyAPrPV8Kq5NOm++/8fQiWvMjLyyOYgCAIAgCAU1UzKQeYI+ImGsrBlPDycQxdV6NRqb6MjFW8x+HOeZlRytxfY9HG5SSaIG1Ta15p7I39oXexcM2LxCUl943c9KY9s/D5kTvRRzzUThffyQcjswE9GefJgCAc1+0wvTxFMszGlUTQXJCVENmsOGoZfHjLnhlkVFrG/j3KriFbck8/A1S19RLNrJWdCg05q4MzzGQ2Ti8RhmzUGZb+0CLo33gdD58fGcbdNCxYkda9RKt5ixvZtBsXUSq1MIy0wjZWvchmN+oHe4RptP7GLjnO50t1HtWm1g1wYxkNqguOo4yQ4JnLBf06NOqgbP1FgLn1HL4zm64s1/MUnZ6cmbzAA/Gc56WqxcsllG0Zzi8pnvRBQgh72IIzLbh4g/hKLV/01RZvTLlfh1X8onVcRsj76z9zNUd4KTDUMvmt/7t54m3h11c3Fro8HroaK6yCnBZTWVhruep2zS/WP8A22/lOS0lv6TP4DUfof0MPtzG06oGW91vbhqDa/0lho9PZVnm7lnoNLbS259+xjcJiDTqK4AJRgwDC4uNRcecmWQ54uOepOth7SDjnGTKNvE3JFB9T+IkBcNXeRWrhUe8/p/kssRtao/FrDoNB8vxvJFejqh2z6kuvQ0V7pZfnv8A4Or/AGeYs1NnUsxuUL0/RWOX+HLLqh5gjzfFIKGpljvh/NGyTqV4gCAIAgCAIBrG9m6FHGfnC/ZVALGoACCBw7RTa9utwZGvohP8z28yRTfKGy38jmuO3bNOoETEpUHNlVgB8ePoZT2WVxeE8+hb1V2TWWsHQfs9wdKjTdRrWJ7zHiye7l6Aa6f4Sdw66uSa/u/YhcQqnFp/2/ubhLMrRAEA0r7VKIbC0jzFaw8jTe/0EsuGb2NeX7og6/3E/M5WmMNJwLXW/eH8jyMuN49CraUjO/lJ9wBfujX/AKjr85nGeppyJHizX46+cyZLTaFQhLjqL+X+toBaACoLcDMrIyXeCwZpJdvfN18QBYn46ehmHjIzk9rwZIvALJxYnzPzsfxnj+Kw5dVLzwz6R/T9vPoIZ7ZXyZTK4uiLwYIgEQC9weyK9ZGejQqVFX2ii316AcWPgLmbxhKSykR7dVTVJRnJJnUfszwz08B+cRlLVHYBlKnLovA6jVTJlCahueb4rZGeozF52Rtk7FaIAgCAIAgCAc/+0nbbU3WkPZyh2tzJJA+AHzlPxCTnNV9sZLbh8VGLs79DVhUPG8qsdi1yZzY+MFQ2zWdfZINjec2pQaktjSbTi+67o3fYm0+1BR/6ROP7y9bdes9DoNZ7eLjL3l9Sj1em9k1KPuv6GVvLAhnMd7dtVHxdSmHZVpnKqqxXUAXJtxN7+k9Fw+itVJtJtlHrbZuxrOyNc2ptOswVatV3QXy5mLFSeYJ4+snV01wbcYpZIsrZzSUnnBhcRQ6ag8D1m84ZMRlgymFa9NfISP0Oh6QCk+MzkEU0VTcU1v4gn5E2mXJmvKiqpULG7G5/z8pqbFBMA8a1UryB52zWP0t8TKmzjFMJ8qTa8T0NP9NaqypTbSb7POfjseNY3t46nw4Cxtz0+co+IaiN9znDphHrOD6Oek0qrs97LbPOQS0IgEQYEA3jdHf1MPSShWw5VV7q1KXevckkunG5JJNr8eEkV6hRXK0VGs4PO6Ttrllvs/2f8nSsFjErUxUpNmVuBHgbEWOoIIIt4SZGSkso85bVKqbhNYaPeZNCYAgCAIAgEQDk+/dA4ra6UEOrdlTJ/Vvqx9Ab+kqblz6jC8kWlL5KMvzZ4bWwwo16lNdFRiq3Pu+78rSu1EOS2S8yxonzVxb8DD4TEmnicw58YceaGBnEjeN38bfGUiOD5lPkVJ+oEzw98uoXnlHPXRT078jfSZ6Y88aJv/u6TfF0BdgPz6j3lAsKg8QBqOYHhrZaHVcj5JdOxA1mn5lzx69zTKAFUWJAFrkngB1l+rFjJSuLyW35EAbLUDKeIIK+oJmVau5nlkepphe6puBpfr1tOLedzqlsReYBF4BF4BF4BRV1UgcbG3naaWJuLS8DpVJRnGUuiayWiMajd0EsTqOYPO45es8THTXSnyKLyfUp6/TQr9rKa5fUg6Eg8QbHUH4EcZrfTKmbhPqjbS6qvU1K2vo/2InIkEXgEXmQReDBUtQjgbTGDbmeMHY/s9Qps2iDz7RvRqjkfK0sKViCPIcTlzaqWPL6JGyBp1IBUIBMAQBAIMAsts478nw9Sra+RS3+J8Bx9Jyvm4VuUVujpTBTmot7M5huwj4raa16OZ7VM9SoV7qr7wvwuQSAB16CVOlhbKxS88tlrqp1RrcV4YSL77RMLkxmdf0iKx+8Lp9FWZ18Erc+KMaGTdePBmtbGH+90Sf21K9+mdbyPU8Tj6okXLMJejNxxOC/JMUMo7tOorp/VE3t6d5fSa3x/DapPtnPw/8AZM0y/EaZrvhr4m+Zri4Oh4eU9InndHnuhQzQDle+OzEwmJ/NkBKwLZP2bX4D90nh0sR0l5obpTh+bt3KjV1RjPbuYGtiFUan0Gpk1ySIqi2VUqoZQRz6wnlZDWHgqvMmCLwCLwCLwBeAM5ta5t0vMjBZ1uPn/p+E8hxSXNqpfD7H0bgMHHQQz3y/qzzleXAgEQAneNl1PQC5+AmUm+hpOyEPeaXqzIYXYGKq2yYaprzZMg8yWtpN1TN9iJPiOmj1n8tztOzMJ2VFKa8KaKg8lAH4SelhYPKWTc5uT7vJerMmh6CAVQBAEAgwCDAIAsLAWHhAOab/AGOy48Kw7oRB5A3P1MouIR5rn6Iu9BLFXxZr2IrgOGQeyQfUG8hQbjuyZPElhHRd5qidoMx/Rg+YzNb8fjJnFnmcfQr+HKXK8eJRuttftC1LiEUFT0F7W+lpI4XdOUXCXRdDTiVMYtTXV9TNVq8tirNN3x2b24zqPzii33k1OXz1NvMydotT7OXJLo/oQ9VRzrmj1Rz16cu2irTLqitlA8PxhbGHuV3mTBF4AvAIgFObW19enP4TVyS6s2Sb6F3Q2XXqexQqH/8AMgfFrCcJaqmPWR1jprZdEXabm4tz7CoOHfqD1NlvzuZ5Wyudk3N93k95VxLT0VRqgm+VJfIyOG+z1z/SYhR4JTJ+ZI+kLTLuzlPjUv7YfN/6MrhtwMOPbeo/m4UfwgH5zdUQRFnxXUS6NL0X+zK4bdTCpwwyHxcZz/FedFCK6IiT1V0/em/mZehhFQWVQo6KoH0mxwLhacA9lEArEArEAqgCAIBBgEQCIByH7Smvj3tyWmP4AfxlLq3/AN7+Bc6Rf9K+JiMMMwkGezwTYbnTqmyaeOwlBqjOrCmlmQgHVRmBuCCLjpLz2MNRVBy8Ck9tOiySj4l5snY1LCoVpA3a2ZmN2Yjhc/HQWGpnemiFSxFHG26drzJlxUpzqcizr4a8A0ferYJQ9qi91j3wPdY+95H6+cuNDqsr2c36FZrNPh88fiYalgqjn83RqNyBFNiPja0ly1NUeskRo0WPpFmQobrYp/0OX77qPpczhLiFS6ZZ2jorH1wjJYfcWqfbrIvgqs/zNpHlxL9MTrHQeMjJYfcSkPbq1G8sqj5C/wA5wlxC59MI7R0Va67mTw+6mFT9AG++Wf8AvEzhLUWy6yZ2jRXHpFGUw+CSmLJTVR+6oH0nJvJ1we2SYBOSASEgFQSAVBYBUFgFQEAqAgEiAViAVQBAEAgwCmARAOM721e1xVVxwLm3iq91fkBPOWWKdspeZ6GqvkrjHyMhjcGgNLsyCDhqJYg++Fytfx0E11TipLledl8zOl5mnzLuzeN0XvgkB90uvwc2+REudBLmoiVGujy3sy9pMIhGWAQUgEFIBGSATkgE5YAywBlgE5YBOWAMsAnLAJtAJtAJAgE2gEwCoQCoQCYAgCAQYBQTAMdt7F9nhqrDiFIHgT3QfnOGqm40ya8DvpoKVsU/E5fiWQp4zzEUz0raLrYa5gTy1A8r/wCsxZ1wYi9smw7v7TFDOjg5S2ZSBexIAIPwHzk/Q66FMXCZB1uildJSgbHg9pU6psja9CCDb14y3o1dVzxB7lVdpbat5LYvBJJHJtAJtAFoAtAFoBNoAtAFoBNoAtAJtAFoBNoAtAJtAJgCAVCATAEAQCDAPNoBj9rYLtqL0ybZwRfoeR9DaaWQU4uL7m9c3CSkuxz6tuRXvZq6BeoViSPI6D4yvjw7D3ZPlxB42Ra9sMMzUr+wcovxIHAnzGvrKrU1ctsl5lnp7VKpNlv/ALZ71h3jyAFyfICc1Q5bJHR3xj1Zse7eFxNSulR6Rp01ue9ozXBHs8QNecs9FoZQsVktsFZrNbCcHCPc3tVlyVJXaALQCbQBaALQCbQBaALQBaATaALQBaATaAIAgEwCYBMAQBAEAQCCIBSacA8zhwYBjcbuzhqzZqtFWbrqL+duPrOcqoSeZJG8bZxWEy5wex6NEWpUkQfuoB9JuoqOyRq5N9WXYpCZMFWSATkgDLAGWAMsAZYAywBlgDLAGWAMsAm0AWgC0AWgC0AWgEw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RDxUUEBAWFRUUFhUVEhcUEBcVGBQSFxUWFxQXFRYYHyggGhonGxcUITEhJSorLi4uGB8zODMsNygtLisBCgoKDg0OGxAQGiwkICQsLC8sLC0sLC8tLC8sLCw0LDQsLCwsLCwsLCwsLCwsLCwsLCwsLCwsLCwsLCwsLCwsLP/AABEIAOEA4QMBEQACEQEDEQH/xAAbAAEAAQUBAAAAAAAAAAAAAAAAAQIEBQYHA//EAEcQAAIBAgMFBQUDCAcIAwAAAAECAAMRBBIhBQYxQVETImFxgTJCkaGxB3LBFCNDUlNiotEzc3Sy4fDxFSQ0gpKTtMREY4P/xAAbAQEAAgMBAQAAAAAAAAAAAAAABAUBAgMGB//EADQRAAICAQIEAwYFBAMBAAAAAAABAgMRBCEFEjFBUWFxEzKBkaGxFCJSwdEGQuHxFSPwkv/aAAwDAQACEQMRAD8A7jAEAQBAEAQBAEAQBAEAQDVt8v8Aidmf23/1cRANpgCAIAgCAIAgCAIAgCAIAgCAIAgCAIAgCAIAgCAIAgCAIAgGsb5f8Rs3+3D/AMbEQDZ4AgCAIAgCAIAgCAIAgCAIAgCAIAgCAIAgCAIAgCAIAgCAIBrG+X9Ps7+3L/49eAbPAEAQBAEAQBAEAQBAEAQBAEAQBAEAQBAEAQBAEAQBAEAQBANY3zP53AG4smMV319lBRrAsei3ZRfxEA2eAIAgCAIAgCAIAgCAIAgCAIAgCAIAgCAIAgCAIAgCAIAgFNSoFUsxAABLEmwAGpJJ4CAck2hUxO0vy/G0CadChTCUKTIS2J7JDVL8QUBDiw146gEGDB0fdXaS4jCU3QFco7N0JuUqJ3WUnnwuDzBB4GDJloBY4ja1JDZn1HEAFredpDt19FbxKW/lv9iRDS2zWVEuMNikqC6MGHhy8xyneq6FseaDycrK5VvElg9p1NBAEAQBAEAQBAEAQBAEAQBAEAQBAEAQBAEAQBANL3y2kKgrU7FsNhE7XHW/T1Muajgl6ljkLj9VkX9IbAZ7drZZw+Dp0qlmchnrnk9eqxqVz5F2f0gGq7rE4Lsif6JnOAxF/dxGHc0MHXY//ZTWmh6k0fGAbZvJizSwzMpsSVW/TMbH5SHr7JQok4+nzJWjhGdyUuhq1GooE8yki8lFtnrsPHZMYqg6VO6R9PnaTOHTcL0l0exx1tSlQ2+qN4npjz4gCAIAgCAIAgCAIAgCAIAgCAIAgCAIAgCAIBiN49ptRRadABsTXPZ4dTqAbXeq4/ZovePXRRqwgGExOy1SpgsBTuyh2xuKdj3qnYurh6hHF3xL036HI44aQDcoBq9PAI+K2hhaoJTEpRxHG1u0pnDvkI4MDhka/EFwYBXgc2LwdXDYhv8AeKJ7Gs1rXqKA1KsB+q65Ht4sORnK6pWwcH3OlVjrmpI5/tE4nDErWpMtveykoR1V+BE8/PSzg/zIuoaqMlszObhYF61cV6hARL5QSLu9tLD9UXvfr6yToaE58+ehy1t7UOTHU6TLwphAEAQBAEAQBAEAQBAEAQBAEAQBAEAQBAMZvHtM4XCvWCZymXulst8zqvGx/Wv6Tjfb7ODng4am72NbnjODneN37xdT2ClIfuJc/F7/AEEqZ6+19MIo7OJ3S6YXp/kowO0qpK1jVY1crJnJuwpl7lR0W4Bt4DpOH4m7PvMjfjL8552eOL3gr4fF08X2pfMadCurKuV6LMwp6hbrlqVL6HmeMmabWWvKlvtlfD0J+k19zzGTzs2u3T08jfNnb4UX0qg0j1Jun/UOHqBJFXEK5bS2+xKp4pVPaf5X9Pn/ACem1HCbQwVUHSqK+F0OhLoMRTPp+TOB989ZPTyWaeSneEfktdMcuiACjjfHDlrpVP8AVOxP3HqdBAM3jsSKVF6h1CIz+YUE/hNLJckXLwNoR5pJeJxtNqsCTYEElrW0BJuQvQXPCeYnDneX1PQQs5FhdDd92NuHLTLXyVDlsTfK17AjwvykjRaqVNirk8xe3oR9VplZFyit0s+puk9EUogCAIAgCAIAgCAIAgCAIAgCAIAgCAIBrP2iVQMAyn33pqPRw/0UyFr5YpfwK7iksadrxa+5yzLKHJ5rJmKK2poP3b/Ek/QiZRlFltvD9rh6iDiUOXwYaqfiBO1MuSxM76efJbGXmMBjBVoJV/WRWPgSLkfG4mLYcs3HzMXV8ljh4M27EYmjQ2eijGUnrUa1HEBUqK1slZGqU6YB1vT7RfEsTpe0uNPZVVWoua+Zf6a2mipQdifxNiq704JwUOIRwwYFQpfMtjmFgNRa83lrKYrPMdXrtOv7vuafU3lWng6mCD5rE0sNUa4NXDEAove7zVFW6Hrkzc7SNqdUrKsVb56+Xw6llw+dF08qaeO3csF2KgwyBzkq52ZjYMvZECynX2gRf1MqpX18mMPm+mC5jVOU8roXWzMbT7alTF+ypsuY36HifWxPheaUpKyM7OmTrYm65Rh1wdTnqzzQgCAIAgCAIAgCAIAgCAIAgCAIAgGJ3q2mcLhKlVfaFlW/JmYKD6Xv6ThqbHXW5LqRtXa6qnKPXscmqbYque9WqEk86jc/C889KVkt3J/NnlZytlu5P5syrgWy8RwN9S3UmacviaKPiY84AZ+Nl59R4CGg0XlRrn/Og5CbGx4vMmUYPYa9ytQP6Oo4X7j99fS7MPSSNRvyz8V9tiXqt+WzxS+a2PGrRymzafj5TkpHFTRb0a2Sv+aXtHAPdB0XMpUNUb3Rc8OJtoDOka+Zc0tl9/Q6xq5lzSeI+Pj6eP2MjgMEVcVatQvWHssO6Kd+IpD3R48TzMxO3blhsvr8TFl+3LXsvq/Vmf2Rj0WshxIL0l4qAD5XHNRxt4c+E50quNilNbFtpf6g1EIezteV491/P39TKdnRbFYhqAHZtlK24aqM1unezTGtlGVj5eh6/h9inVGcXnJvuxahbDUi3EoPUW0PwtL/AEsm6YOXXCKvUpK6SXTLL2SDgIAgCAIAgCAIAgCAIAgCAIAgCAWW2NmpiqD0at8rixINiCCCrDxBAPpNLIKcXFmllasi4yOcYr7MK63NLF02A1GemyaeJBb6SDLQ+DK2XDvBms4fb5yjtKRJ6qRr8ZWutdmU7qT6MyGz8b2ylshWxtYkH6TnKPKznOHK8FwTNTUoYzIMBUqijjizEKtWl3iTYBqRuL/8rP8ACSknZVhdU/uTYxdlHKt2n9/9FTYipidKV6dLnUI77/1akd0fvHXoOcxyQq9/d+HZev8ABj2ddO8/zS8Oy9X+xe4TCJSTLTWw4+JPMknUnxM4zslN5kR7LZWPMmepmhoUk+vlMpZNoQc5KMerMvsLRagvqUBPrecrUfR+GaSOlqVcevV+bNoqbfqKVFMhUFlpplBJUaDNz+HCSp8QtUvybRXRePqd46Ctr8+7fV/wXtHeNhUAqhQrGxt7l+BJ5+M7U8Um7MWJcr+hwnw6Lg3XnK+ps0vCoEAQBAEAQBAEAQBAEAQBAEAQBANd362t+T4Rgp/OVQaadQCO+3oD8SJE1l3s69ur2IWv1Cqqfi9kcd7GUnMecUjO4Wj2dNV5nvN5taw+AHxmuc7mmc7lRMAsdobRWkQti9RvZprqx8TyVfE6TrXS579F4s71USs36Lu30/z6GvbYw73pVsQQctVPzYF0RWYKdSLsRcm56cpLqnFZhX4Pfu/4JtNkFmurunv3e309DZhIDKxkEzAKSYBktiUEbti5sRRdKemnaVFZQx8AM3xmVfXVnnzumlguOC0c13tH/b+5Z7PxBpVDnGhXKec4ynGS2Z7mqyKktzLLjP2dMknnb8TIrnFe8yVO6tdWV4nB17gqpqAjXKrCx6d614ldTnCln4HKGri+qwbbsnbmSggrqVYDLdjbQEhb352tLKrjarioOLljumVWpojKxyg9mZKltum3C/oQfxnePH6P7oyXwX8kf8PLxR7HatIe01vOd48b0ku7/wDlmvsZldLaFJuFRfjJUOJaWbwpr47fc1dcl2LoGTE0+hoJkCAIAgCAIAgCAIAgCAc63z2Di6tZqpUVU4IKepRByyHUnmbXv8pTazT3ym59V5dvgUGv0upnN2dV2x2XoalQVEa9ZlUL7rkKS3Sx+cr1GT7FUoye2GXTYpSC2dSOJOYW87zZRfTBuoNvCRi3xz19MN3U51mXj/VKfa+8dPOSVVGvezr4fz/BLVMKt7d3+lfu/wBuvoe+DwK0gctyzauzG7OerNz+k5WWyn16eHY423Ss69Oy7It9vYbtMPUTqpA87TNMuWaZmifJYpeZ67NxPa0ab/rorepAJmtseWbj5mt0OSyUfBnuTNDkUkwArWNwT6MR9DNXFPqbwsnD3JNejPXC1WNQAcWNh5k2/GRb6YpZRecL1ts5OubybszdmStOwA0uBqxGhJbjK/kR6JHizX4m/nNsGSz2hTLrlBtc6+NuX+ekyngGNbZrDhfwI/wjnM4M3XQq1jxFr+dgT87wYPMwDZ9065KOpN8pBHgGHD+H5z0nA5/9coeDz8/9Ea9b5M9Lw4CAIAgCAIAgCAIAgCAIBFoBzj7SNj7PopnOBpHEVg6qyrktoA9RgtgzC4sSDqRImru9nHbqyFrb/ZQwurOZivVpHuVGtyD94fHiJVNxfVFG3GXvIzezMaaqnMtitrkG4N+FunA6TlKKXQ4zik9mXFQXEwjCMVu41qJQ8aVSonoHLL/CyzvqN5KXikSdVvNS8Un/AO+JkyZHIpSbnQcTw0vB0prdligu7LShh6iE98VATrckEHw4j0mXZCXbBbXcLb9xoyu7yk4ynmFsrZrfdGb8BImol+XCJnD9F7B5l1ZthMgF2UkwChgDxEw1kHpQqBNVXXkSb28QP5zRVb9TLZ5M19T6zqYPOtWVBdmAHUm0yot9EMmwbmOGaoVIIyrqDccWt+MvOBpqdnov3I9/RG0z0RHEAQBAEAQBAEAQBAEAQBANY363XOOpIabhatLNkzXysrWzK1uHBSDrw8ZH1FHtV5oi6rTe2S8Ucj2ps2thnyYqiyE8CRdW+640PoZVWUyh1RS26ecPeRkqVlpqqeyAD95iNSfp5CRcEHB64VA1WmrXs1SmrW45WdQbeNiZvWk5pPxR0qSc4p92vuZXbv2bVqDtU2dUaortmelVZcwawHcY2DCwGhIOnE8ra/SqWOVdC81OiUkuVbI1WtiqlF8mLovSb95SL+IB4jxF5XT07iVVmmlFmybk16YxtN3cBVDsDyuVKjh94xp5wqsUrHhHbhsG9Qtuif8A76m373HDVaYyim1QkHOtiwXn3l1100m3FNTTyJQacn4Y2X+T09cG3uadTw5puGRtQdMwuPEcjwlM58ywzoopPKPPFPiC1w5HQLoPhz9ZquVdjfLM9TJyqWFiVBPqLzi+pugTMAi8Ai8GDYt2sTRSmQzqHY65jbu8hc6dfjPQ8Ku09dWJSSk33+hHtjJs2DD00APZqoB1OUAXPU24y7hytZjj4HFnrNzAgCAIAgCAIBYbS2otHT2mPBR06k8pC1euhp9nu/Ak0aaVu62XiYw7fqfs1t6/WVf/ADFn6V9SZ+Ah+pl5s7bi1WyMMrHhrcHyPWT9JxGF75WsMj36KdUeZboy0siEIAgCAeOKwqVUKVUV1birqGB8wZhpPZmGk1hmnbR+z1L3wlXshzpuDUT/AJDcMvzHgJCt0MJbx2K67hsJvMXg9NgbkmlWWrXqq+Q5kRFIGYcCzHjY62AGoGvKYp0KhLmbyY0/DlXPnk846G5yeWZ4YvCU6qFKtNXU8VdQwPoZhpPZmHFNYZz3eXdmhg6yPhlNMVA4ZAxKZgV1AN7HXkbSi4rFQ5Uls/2NadNXGfPFbmJYdZUEo9MLgRUcDMVGpJ42ABJ09Os5TyuhvFsvMLgLHvVQF52BvbwW1rzg3LsdcF7XqAtcCw0AHRQLAfACbA8rzIIgEXgEo9jwB85hrJk2jdGoWWoSdLqAOAGh4DlynouBRxXPHTK+xGv6o2CXpwEAQBAEAQCl2sCTwAufSYbwsmUsvBz7/aPaOXY6sb+XQeg0njrZysm5y7np1QoQUY9i8OKXJNcHJVS5jXsVjirZlNipuD0I1E3rTi+ZdiRNLl5WdWpNdQeoB+M9gnlHlXsyqZMCAUuwAuTYDiSbWjGehhvBicVvRhKftYhT9y7/ANwGSY6O6XSPz2+5wlq6Y9ZfuWS784S9s7DxNJrfzm70FyXT6nNa6l9/obBhsQtRA9NwyngykEH1EiSi4vDJcZKSyjWN4t9BhazUVoF2UAks2Qd4AjLoSRrx01Bk7T6L2sOdywQ79Z7KXKomFP2kVB/8ZP8AuH+U6vh8f1fQ4f8AIS/SvmY/eHfhMRRCtQZHVrqQ4cWtZr3AI+fCVfEuEyurxB5afod6uIRz+ZYMBTxavre88ndpraXy2RaJ8LIzWYvJkdlVMtZddDcfEEfjI01lHaD3M8TIx3IJgGL25jjTQBTq0naLTxtbcuiLDh+mjdJufRGvYfG1BUBDsSSNMxN7nhYyyt09bg9i1v0lMq2uVLbqjc3FiR0JEoDzRTeAbputQy4YE++S3pwHyAPrPV8Kq5NOm++/8fQiWvMjLyyOYgCAIAgCAU1UzKQeYI+ImGsrBlPDycQxdV6NRqb6MjFW8x+HOeZlRytxfY9HG5SSaIG1Ta15p7I39oXexcM2LxCUl943c9KY9s/D5kTvRRzzUThffyQcjswE9GefJgCAc1+0wvTxFMszGlUTQXJCVENmsOGoZfHjLnhlkVFrG/j3KriFbck8/A1S19RLNrJWdCg05q4MzzGQ2Ti8RhmzUGZb+0CLo33gdD58fGcbdNCxYkda9RKt5ixvZtBsXUSq1MIy0wjZWvchmN+oHe4RptP7GLjnO50t1HtWm1g1wYxkNqguOo4yQ4JnLBf06NOqgbP1FgLn1HL4zm64s1/MUnZ6cmbzAA/Gc56WqxcsllG0Zzi8pnvRBQgh72IIzLbh4g/hKLV/01RZvTLlfh1X8onVcRsj76z9zNUd4KTDUMvmt/7t54m3h11c3Fro8HroaK6yCnBZTWVhruep2zS/WP8A22/lOS0lv6TP4DUfof0MPtzG06oGW91vbhqDa/0lho9PZVnm7lnoNLbS259+xjcJiDTqK4AJRgwDC4uNRcecmWQ54uOepOth7SDjnGTKNvE3JFB9T+IkBcNXeRWrhUe8/p/kssRtao/FrDoNB8vxvJFejqh2z6kuvQ0V7pZfnv8A4Or/AGeYs1NnUsxuUL0/RWOX+HLLqh5gjzfFIKGpljvh/NGyTqV4gCAIAgCAIBrG9m6FHGfnC/ZVALGoACCBw7RTa9utwZGvohP8z28yRTfKGy38jmuO3bNOoETEpUHNlVgB8ePoZT2WVxeE8+hb1V2TWWsHQfs9wdKjTdRrWJ7zHiye7l6Aa6f4Sdw66uSa/u/YhcQqnFp/2/ubhLMrRAEA0r7VKIbC0jzFaw8jTe/0EsuGb2NeX7og6/3E/M5WmMNJwLXW/eH8jyMuN49CraUjO/lJ9wBfujX/AKjr85nGeppyJHizX46+cyZLTaFQhLjqL+X+toBaACoLcDMrIyXeCwZpJdvfN18QBYn46ehmHjIzk9rwZIvALJxYnzPzsfxnj+Kw5dVLzwz6R/T9vPoIZ7ZXyZTK4uiLwYIgEQC9weyK9ZGejQqVFX2ii316AcWPgLmbxhKSykR7dVTVJRnJJnUfszwz08B+cRlLVHYBlKnLovA6jVTJlCahueb4rZGeozF52Rtk7FaIAgCAIAgCAc/+0nbbU3WkPZyh2tzJJA+AHzlPxCTnNV9sZLbh8VGLs79DVhUPG8qsdi1yZzY+MFQ2zWdfZINjec2pQaktjSbTi+67o3fYm0+1BR/6ROP7y9bdes9DoNZ7eLjL3l9Sj1em9k1KPuv6GVvLAhnMd7dtVHxdSmHZVpnKqqxXUAXJtxN7+k9Fw+itVJtJtlHrbZuxrOyNc2ptOswVatV3QXy5mLFSeYJ4+snV01wbcYpZIsrZzSUnnBhcRQ6ag8D1m84ZMRlgymFa9NfISP0Oh6QCk+MzkEU0VTcU1v4gn5E2mXJmvKiqpULG7G5/z8pqbFBMA8a1UryB52zWP0t8TKmzjFMJ8qTa8T0NP9NaqypTbSb7POfjseNY3t46nw4Cxtz0+co+IaiN9znDphHrOD6Oek0qrs97LbPOQS0IgEQYEA3jdHf1MPSShWw5VV7q1KXevckkunG5JJNr8eEkV6hRXK0VGs4PO6Ttrllvs/2f8nSsFjErUxUpNmVuBHgbEWOoIIIt4SZGSkso85bVKqbhNYaPeZNCYAgCAIAgEQDk+/dA4ra6UEOrdlTJ/Vvqx9Ab+kqblz6jC8kWlL5KMvzZ4bWwwo16lNdFRiq3Pu+78rSu1EOS2S8yxonzVxb8DD4TEmnicw58YceaGBnEjeN38bfGUiOD5lPkVJ+oEzw98uoXnlHPXRT078jfSZ6Y88aJv/u6TfF0BdgPz6j3lAsKg8QBqOYHhrZaHVcj5JdOxA1mn5lzx69zTKAFUWJAFrkngB1l+rFjJSuLyW35EAbLUDKeIIK+oJmVau5nlkepphe6puBpfr1tOLedzqlsReYBF4BF4BF4BRV1UgcbG3naaWJuLS8DpVJRnGUuiayWiMajd0EsTqOYPO45es8THTXSnyKLyfUp6/TQr9rKa5fUg6Eg8QbHUH4EcZrfTKmbhPqjbS6qvU1K2vo/2InIkEXgEXmQReDBUtQjgbTGDbmeMHY/s9Qps2iDz7RvRqjkfK0sKViCPIcTlzaqWPL6JGyBp1IBUIBMAQBAIMAsts478nw9Sra+RS3+J8Bx9Jyvm4VuUVujpTBTmot7M5huwj4raa16OZ7VM9SoV7qr7wvwuQSAB16CVOlhbKxS88tlrqp1RrcV4YSL77RMLkxmdf0iKx+8Lp9FWZ18Erc+KMaGTdePBmtbGH+90Sf21K9+mdbyPU8Tj6okXLMJejNxxOC/JMUMo7tOorp/VE3t6d5fSa3x/DapPtnPw/8AZM0y/EaZrvhr4m+Zri4Oh4eU9InndHnuhQzQDle+OzEwmJ/NkBKwLZP2bX4D90nh0sR0l5obpTh+bt3KjV1RjPbuYGtiFUan0Gpk1ySIqi2VUqoZQRz6wnlZDWHgqvMmCLwCLwCLwBeAM5ta5t0vMjBZ1uPn/p+E8hxSXNqpfD7H0bgMHHQQz3y/qzzleXAgEQAneNl1PQC5+AmUm+hpOyEPeaXqzIYXYGKq2yYaprzZMg8yWtpN1TN9iJPiOmj1n8tztOzMJ2VFKa8KaKg8lAH4SelhYPKWTc5uT7vJerMmh6CAVQBAEAgwCDAIAsLAWHhAOab/AGOy48Kw7oRB5A3P1MouIR5rn6Iu9BLFXxZr2IrgOGQeyQfUG8hQbjuyZPElhHRd5qidoMx/Rg+YzNb8fjJnFnmcfQr+HKXK8eJRuttftC1LiEUFT0F7W+lpI4XdOUXCXRdDTiVMYtTXV9TNVq8tirNN3x2b24zqPzii33k1OXz1NvMydotT7OXJLo/oQ9VRzrmj1Rz16cu2irTLqitlA8PxhbGHuV3mTBF4AvAIgFObW19enP4TVyS6s2Sb6F3Q2XXqexQqH/8AMgfFrCcJaqmPWR1jprZdEXabm4tz7CoOHfqD1NlvzuZ5Wyudk3N93k95VxLT0VRqgm+VJfIyOG+z1z/SYhR4JTJ+ZI+kLTLuzlPjUv7YfN/6MrhtwMOPbeo/m4UfwgH5zdUQRFnxXUS6NL0X+zK4bdTCpwwyHxcZz/FedFCK6IiT1V0/em/mZehhFQWVQo6KoH0mxwLhacA9lEArEArEAqgCAIBBgEQCIByH7Smvj3tyWmP4AfxlLq3/AN7+Bc6Rf9K+JiMMMwkGezwTYbnTqmyaeOwlBqjOrCmlmQgHVRmBuCCLjpLz2MNRVBy8Ck9tOiySj4l5snY1LCoVpA3a2ZmN2Yjhc/HQWGpnemiFSxFHG26drzJlxUpzqcizr4a8A0ferYJQ9qi91j3wPdY+95H6+cuNDqsr2c36FZrNPh88fiYalgqjn83RqNyBFNiPja0ly1NUeskRo0WPpFmQobrYp/0OX77qPpczhLiFS6ZZ2jorH1wjJYfcWqfbrIvgqs/zNpHlxL9MTrHQeMjJYfcSkPbq1G8sqj5C/wA5wlxC59MI7R0Va67mTw+6mFT9AG++Wf8AvEzhLUWy6yZ2jRXHpFGUw+CSmLJTVR+6oH0nJvJ1we2SYBOSASEgFQSAVBYBUFgFQEAqAgEiAViAVQBAEAgwCmARAOM721e1xVVxwLm3iq91fkBPOWWKdspeZ6GqvkrjHyMhjcGgNLsyCDhqJYg++Fytfx0E11TipLledl8zOl5mnzLuzeN0XvgkB90uvwc2+REudBLmoiVGujy3sy9pMIhGWAQUgEFIBGSATkgE5YAywBlgE5YBOWAMsAnLAJtAJtAJAgE2gEwCoQCoQCYAgCAQYBQTAMdt7F9nhqrDiFIHgT3QfnOGqm40ya8DvpoKVsU/E5fiWQp4zzEUz0raLrYa5gTy1A8r/wCsxZ1wYi9smw7v7TFDOjg5S2ZSBexIAIPwHzk/Q66FMXCZB1uildJSgbHg9pU6psja9CCDb14y3o1dVzxB7lVdpbat5LYvBJJHJtAJtAFoAtAFoBNoAtAFoBNoAtAJtAFoBNoAtAJtAJgCAVCATAEAQCDAPNoBj9rYLtqL0ybZwRfoeR9DaaWQU4uL7m9c3CSkuxz6tuRXvZq6BeoViSPI6D4yvjw7D3ZPlxB42Ra9sMMzUr+wcovxIHAnzGvrKrU1ctsl5lnp7VKpNlv/ALZ71h3jyAFyfICc1Q5bJHR3xj1Zse7eFxNSulR6Rp01ue9ozXBHs8QNecs9FoZQsVktsFZrNbCcHCPc3tVlyVJXaALQCbQBaALQCbQBaALQBaATaALQBaATaAIAgEwCYBMAQBAEAQCCIBSacA8zhwYBjcbuzhqzZqtFWbrqL+duPrOcqoSeZJG8bZxWEy5wex6NEWpUkQfuoB9JuoqOyRq5N9WXYpCZMFWSATkgDLAGWAMsAZYAywBlgDLAGWAMsAm0AWgC0AWgC0AWgEw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images.clipartpanda.com/production-clipart-ndT8geKi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Satisfied Clients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5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50752" b="2"/>
          <a:stretch>
            <a:fillRect/>
          </a:stretch>
        </p:blipFill>
        <p:spPr bwMode="auto">
          <a:xfrm>
            <a:off x="304800" y="457200"/>
            <a:ext cx="86105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Dell</a:t>
            </a:r>
          </a:p>
          <a:p>
            <a:r>
              <a:rPr lang="en-US" dirty="0" err="1" smtClean="0"/>
              <a:t>Sanofi</a:t>
            </a:r>
            <a:endParaRPr lang="en-US" dirty="0" smtClean="0"/>
          </a:p>
          <a:p>
            <a:r>
              <a:rPr lang="en-US" dirty="0" smtClean="0"/>
              <a:t>Coca Cola Beverages</a:t>
            </a:r>
          </a:p>
          <a:p>
            <a:r>
              <a:rPr lang="en-US" dirty="0" smtClean="0"/>
              <a:t>Football Federation SL (under FIFA)</a:t>
            </a:r>
          </a:p>
          <a:p>
            <a:r>
              <a:rPr lang="en-US" dirty="0" smtClean="0"/>
              <a:t>Pan Asia Bank</a:t>
            </a:r>
          </a:p>
          <a:p>
            <a:r>
              <a:rPr lang="en-US" dirty="0" smtClean="0"/>
              <a:t>Sri Lanka Telecom</a:t>
            </a:r>
          </a:p>
          <a:p>
            <a:r>
              <a:rPr lang="en-US" dirty="0" smtClean="0"/>
              <a:t>Airport &amp; Aviation Sri Lanka</a:t>
            </a:r>
          </a:p>
          <a:p>
            <a:r>
              <a:rPr lang="en-US" dirty="0" smtClean="0"/>
              <a:t>The Credit Information Bureau of Sri Lanka</a:t>
            </a:r>
          </a:p>
          <a:p>
            <a:r>
              <a:rPr lang="en-US" dirty="0" smtClean="0"/>
              <a:t>Penguin</a:t>
            </a:r>
          </a:p>
          <a:p>
            <a:r>
              <a:rPr lang="en-US" dirty="0" smtClean="0"/>
              <a:t>Emerald</a:t>
            </a:r>
          </a:p>
          <a:p>
            <a:r>
              <a:rPr lang="en-US" dirty="0" err="1" smtClean="0"/>
              <a:t>Dilmah</a:t>
            </a:r>
            <a:endParaRPr lang="en-US" dirty="0" smtClean="0"/>
          </a:p>
          <a:p>
            <a:r>
              <a:rPr lang="en-US" dirty="0" smtClean="0"/>
              <a:t>Colombo Stock Exchange</a:t>
            </a:r>
          </a:p>
          <a:p>
            <a:r>
              <a:rPr lang="en-US" dirty="0" smtClean="0"/>
              <a:t>Ernst &amp; Young</a:t>
            </a:r>
          </a:p>
          <a:p>
            <a:r>
              <a:rPr lang="en-US" dirty="0" smtClean="0"/>
              <a:t>KIA Motors</a:t>
            </a:r>
          </a:p>
          <a:p>
            <a:r>
              <a:rPr lang="en-US" dirty="0" smtClean="0"/>
              <a:t>Entrust</a:t>
            </a:r>
          </a:p>
          <a:p>
            <a:r>
              <a:rPr lang="en-US" dirty="0" smtClean="0"/>
              <a:t>Dialog</a:t>
            </a:r>
          </a:p>
          <a:p>
            <a:r>
              <a:rPr lang="en-US" dirty="0" smtClean="0"/>
              <a:t>Bank of Maldives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and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 leading to individual coaching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Executive Coaching</a:t>
            </a:r>
          </a:p>
          <a:p>
            <a:r>
              <a:rPr lang="en-US" dirty="0" smtClean="0"/>
              <a:t>Capability Development</a:t>
            </a:r>
          </a:p>
          <a:p>
            <a:pPr lvl="0"/>
            <a:r>
              <a:rPr lang="en-US" dirty="0" smtClean="0"/>
              <a:t>President, CEO Grooming </a:t>
            </a:r>
            <a:br>
              <a:rPr lang="en-US" dirty="0" smtClean="0"/>
            </a:br>
            <a:r>
              <a:rPr lang="en-US" dirty="0" smtClean="0"/>
              <a:t>and Coaching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cliparts.co/cliparts/kiK/R4X/kiKR4Xo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15162"/>
            <a:ext cx="3581400" cy="393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Seminars, Workshops and </a:t>
            </a:r>
            <a:br>
              <a:rPr lang="en-US" dirty="0" smtClean="0"/>
            </a:br>
            <a:r>
              <a:rPr lang="en-US" dirty="0" smtClean="0"/>
              <a:t>In-House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400 plus programs per year</a:t>
            </a:r>
            <a:endParaRPr lang="en-US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Cap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705600" cy="436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"/>
            <a:ext cx="6590353" cy="4038600"/>
          </a:xfrm>
        </p:spPr>
      </p:pic>
      <p:pic>
        <p:nvPicPr>
          <p:cNvPr id="5" name="Picture 4" descr="Cap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67200"/>
            <a:ext cx="6629400" cy="206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0"/>
            <a:ext cx="6477000" cy="4136155"/>
          </a:xfrm>
        </p:spPr>
      </p:pic>
      <p:pic>
        <p:nvPicPr>
          <p:cNvPr id="5" name="Picture 4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000"/>
            <a:ext cx="6629400" cy="208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066800" y="0"/>
          <a:ext cx="6553200" cy="6189764"/>
        </p:xfrm>
        <a:graphic>
          <a:graphicData uri="http://schemas.openxmlformats.org/presentationml/2006/ole">
            <p:oleObj spid="_x0000_s28673" name="Visio" r:id="rId3" imgW="5271945" imgH="519541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52400" y="76200"/>
          <a:ext cx="7145338" cy="6848476"/>
        </p:xfrm>
        <a:graphic>
          <a:graphicData uri="http://schemas.openxmlformats.org/presentationml/2006/ole">
            <p:oleObj spid="_x0000_s29697" name="Visio" r:id="rId3" imgW="8332805" imgH="1034655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438400" y="76200"/>
          <a:ext cx="4648200" cy="6754415"/>
        </p:xfrm>
        <a:graphic>
          <a:graphicData uri="http://schemas.openxmlformats.org/presentationml/2006/ole">
            <p:oleObj spid="_x0000_s30721" name="Visio" r:id="rId3" imgW="6124688" imgH="1020834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221</Words>
  <Application>Microsoft Office PowerPoint</Application>
  <PresentationFormat>On-screen Show (4:3)</PresentationFormat>
  <Paragraphs>61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</vt:lpstr>
      <vt:lpstr>McQuire Rens Global Consulting</vt:lpstr>
      <vt:lpstr>What We Do</vt:lpstr>
      <vt:lpstr>Coaching and Mentoring</vt:lpstr>
      <vt:lpstr>Public Seminars, Workshops and  In-House Training</vt:lpstr>
      <vt:lpstr>Slide 5</vt:lpstr>
      <vt:lpstr>Slide 6</vt:lpstr>
      <vt:lpstr>Slide 7</vt:lpstr>
      <vt:lpstr>Slide 8</vt:lpstr>
      <vt:lpstr>Slide 9</vt:lpstr>
      <vt:lpstr>Slide 10</vt:lpstr>
      <vt:lpstr>Research</vt:lpstr>
      <vt:lpstr>Online Employee Opinion Survey</vt:lpstr>
      <vt:lpstr>Online Employee Opinion Survey</vt:lpstr>
      <vt:lpstr>Online Employee Opinion Survey</vt:lpstr>
      <vt:lpstr>Online Employee Opinion Survey</vt:lpstr>
      <vt:lpstr>Online Employee Opinion Survey</vt:lpstr>
      <vt:lpstr>Online Employee Opinion Survey</vt:lpstr>
      <vt:lpstr>HR Assignments</vt:lpstr>
      <vt:lpstr>Marketing and Selling</vt:lpstr>
      <vt:lpstr>Production</vt:lpstr>
      <vt:lpstr>Our Satisfied Clients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Nalin</dc:creator>
  <cp:lastModifiedBy>SPU-2</cp:lastModifiedBy>
  <cp:revision>232</cp:revision>
  <dcterms:created xsi:type="dcterms:W3CDTF">2014-11-18T02:10:44Z</dcterms:created>
  <dcterms:modified xsi:type="dcterms:W3CDTF">2015-04-09T12:20:38Z</dcterms:modified>
</cp:coreProperties>
</file>